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91" r:id="rId5"/>
    <p:sldId id="259" r:id="rId6"/>
    <p:sldId id="298" r:id="rId7"/>
    <p:sldId id="292" r:id="rId8"/>
    <p:sldId id="262" r:id="rId9"/>
    <p:sldId id="285" r:id="rId10"/>
    <p:sldId id="271" r:id="rId11"/>
    <p:sldId id="272" r:id="rId12"/>
    <p:sldId id="273" r:id="rId13"/>
    <p:sldId id="274" r:id="rId14"/>
    <p:sldId id="275" r:id="rId15"/>
    <p:sldId id="281" r:id="rId16"/>
    <p:sldId id="286" r:id="rId17"/>
    <p:sldId id="297" r:id="rId18"/>
    <p:sldId id="293" r:id="rId19"/>
    <p:sldId id="283" r:id="rId20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12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74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90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621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0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3740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644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3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11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2569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083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A85FC-C800-4C03-BC70-6078F845AB50}" type="datetimeFigureOut">
              <a:rPr lang="es-ES" smtClean="0"/>
              <a:t>10/04/2018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D5D3B-073E-462B-BD4F-1D59957515A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81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elankidetza.euskadi.eus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CONVOCATORIA AH 2018</a:t>
            </a:r>
            <a: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i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2018ko EH DEIALDIA</a:t>
            </a:r>
            <a:endParaRPr lang="es-ES" b="1" i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3573016"/>
            <a:ext cx="7448872" cy="2952328"/>
          </a:xfrm>
        </p:spPr>
        <p:txBody>
          <a:bodyPr>
            <a:normAutofit lnSpcReduction="10000"/>
          </a:bodyPr>
          <a:lstStyle/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PRESENTACIÓN </a:t>
            </a:r>
          </a:p>
          <a:p>
            <a:r>
              <a:rPr lang="es-ES" i="1" dirty="0" smtClean="0">
                <a:latin typeface="Arial" panose="020B0604020202020204" pitchFamily="34" charset="0"/>
                <a:cs typeface="Arial" panose="020B0604020202020204" pitchFamily="34" charset="0"/>
              </a:rPr>
              <a:t>AURKEZPENA</a:t>
            </a:r>
          </a:p>
          <a:p>
            <a:endParaRPr lang="es-ES" sz="27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s-ES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s-E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Vitoria-Gasteiz, 2018ko </a:t>
            </a:r>
            <a:r>
              <a:rPr lang="es-ES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apirilaren</a:t>
            </a:r>
            <a:r>
              <a:rPr lang="es-E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17a</a:t>
            </a:r>
            <a:endParaRPr lang="es-E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30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332931"/>
            <a:ext cx="8820472" cy="440843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E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Anexos Entidad local </a:t>
            </a:r>
          </a:p>
          <a:p>
            <a:pPr algn="l"/>
            <a:r>
              <a:rPr lang="es-E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máx. 5 documentos por entidad)</a:t>
            </a: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Plan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Estratégico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de género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Justificación de la imposibilidad política-jurídica para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inscribirse (</a:t>
            </a:r>
            <a:r>
              <a:rPr lang="es-ES" sz="2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su caso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4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 </a:t>
            </a:r>
            <a:r>
              <a:rPr lang="es-ES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adjuntar </a:t>
            </a:r>
            <a:r>
              <a:rPr lang="es-ES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es-ES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experiencia (en formulario)</a:t>
            </a: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07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640960" cy="4480445"/>
          </a:xfrm>
        </p:spPr>
        <p:txBody>
          <a:bodyPr>
            <a:normAutofit/>
          </a:bodyPr>
          <a:lstStyle/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Anexos 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Antecedentes, contexto, justificación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máx. 5 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documentos)</a:t>
            </a:r>
            <a:endParaRPr lang="es-E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Mapa de localización</a:t>
            </a: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Diagnósticos de misiones exploratorias</a:t>
            </a:r>
            <a:endParaRPr lang="es-E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Análisis de vulnerabilidad y capacidades</a:t>
            </a:r>
            <a:endParaRPr lang="es-E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3.4.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(…)</a:t>
            </a:r>
            <a:endParaRPr lang="es-ES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365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568952" cy="3688357"/>
          </a:xfrm>
        </p:spPr>
        <p:txBody>
          <a:bodyPr>
            <a:normAutofit/>
          </a:bodyPr>
          <a:lstStyle/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Matriz, cronograma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máx. 2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documentos)</a:t>
            </a:r>
          </a:p>
          <a:p>
            <a:pPr algn="just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MML</a:t>
            </a:r>
          </a:p>
          <a:p>
            <a:pPr algn="just"/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Cronograma</a:t>
            </a: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0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044899"/>
            <a:ext cx="8568952" cy="3688357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s-ES" sz="1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 Viabilidad, </a:t>
            </a:r>
            <a:r>
              <a:rPr lang="es-ES" sz="1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sostenibilidad </a:t>
            </a:r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ES" sz="9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1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1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máx. </a:t>
            </a:r>
            <a:r>
              <a:rPr lang="es-ES" sz="1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s-ES" sz="1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documentos)</a:t>
            </a:r>
          </a:p>
          <a:p>
            <a:pPr algn="just"/>
            <a:endParaRPr lang="es-ES" sz="9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5.1. Plan de formación</a:t>
            </a:r>
          </a:p>
          <a:p>
            <a:pPr algn="just"/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5.2. Material</a:t>
            </a:r>
          </a:p>
          <a:p>
            <a:pPr algn="just"/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5.2.1. Material X</a:t>
            </a:r>
          </a:p>
          <a:p>
            <a:pPr algn="just"/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5.2.2. Material Y</a:t>
            </a:r>
          </a:p>
          <a:p>
            <a:pPr algn="just"/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</a:t>
            </a:r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Metodologías</a:t>
            </a:r>
            <a:endParaRPr lang="es-ES" sz="9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9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5.4. </a:t>
            </a:r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CV, </a:t>
            </a:r>
            <a:r>
              <a:rPr lang="es-ES" sz="9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TdR</a:t>
            </a:r>
            <a:endParaRPr lang="es-ES" sz="9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5.5. Avales </a:t>
            </a:r>
          </a:p>
          <a:p>
            <a:pPr algn="just"/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5.6. Protocolos de seguridad</a:t>
            </a:r>
          </a:p>
          <a:p>
            <a:pPr algn="just"/>
            <a:r>
              <a:rPr lang="es-ES" sz="9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5.7. Mecanismos de coordinación (…)</a:t>
            </a:r>
            <a:endParaRPr lang="es-ES" sz="9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85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820472" cy="440843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VI. Proformas y valorizaciones </a:t>
            </a:r>
            <a:r>
              <a:rPr lang="es-E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r>
              <a:rPr lang="es-ES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37</a:t>
            </a:r>
            <a:r>
              <a:rPr lang="es-E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6.1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Facturas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proforma 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(todas en un </a:t>
            </a:r>
            <a:r>
              <a:rPr lang="es-E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numeradas según presupuesto)</a:t>
            </a:r>
            <a:r>
              <a:rPr lang="es-E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construcción: cuando el monto supere 12.000€.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resto de partidas: cuando el coste unitario de un rubro supere los 2.500€ o cuando el valor total del rubro supere los 6.000€. </a:t>
            </a:r>
          </a:p>
          <a:p>
            <a:pPr algn="just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6.2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Valorizaciones 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(todas en un </a:t>
            </a:r>
            <a:r>
              <a:rPr lang="es-ES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numeradas según presupuesto)</a:t>
            </a:r>
            <a:endParaRPr lang="es-E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Cualquier </a:t>
            </a:r>
            <a:r>
              <a:rPr lang="es-E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coste valorizado por la entidad local o la población sujeto.</a:t>
            </a:r>
          </a:p>
          <a:p>
            <a:pPr algn="just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27784" y="328570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6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820472" cy="440843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VII. Memoria personal expatriado</a:t>
            </a:r>
            <a:endParaRPr lang="es-E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Memoria personal expatriado</a:t>
            </a:r>
            <a:r>
              <a:rPr lang="es-ES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s-E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es-E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Memoria uso de recibos</a:t>
            </a:r>
            <a:endParaRPr lang="es-E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Memoria uso de recibos</a:t>
            </a:r>
            <a:r>
              <a:rPr lang="es-E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just"/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800" y="34893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anexos. Propuesta de orden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3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820472" cy="4408437"/>
          </a:xfrm>
        </p:spPr>
        <p:txBody>
          <a:bodyPr>
            <a:normAutofit/>
          </a:bodyPr>
          <a:lstStyle/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IX. Consorcio entidades solicitantes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Convenio entidades solicitantes*</a:t>
            </a:r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Consorcio entidades locales</a:t>
            </a:r>
            <a:endParaRPr lang="es-E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10. Convenio entidades locales*</a:t>
            </a: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just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800" y="34893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395537" y="1124744"/>
            <a:ext cx="8208912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anexos. Propuesta de orden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07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800" y="34893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395537" y="1124744"/>
            <a:ext cx="8208912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y opcionales </a:t>
            </a:r>
          </a:p>
        </p:txBody>
      </p:sp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971600" y="3086984"/>
            <a:ext cx="7321235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768"/>
              </a:spcBef>
            </a:pPr>
            <a:r>
              <a:rPr lang="es-ES" sz="3500" dirty="0">
                <a:solidFill>
                  <a:srgbClr val="FF0000"/>
                </a:solidFill>
                <a:latin typeface="Arial"/>
                <a:cs typeface="Arial"/>
              </a:rPr>
              <a:t>Máximo 25 MG /ZIP/ ORDENADOS</a:t>
            </a:r>
          </a:p>
        </p:txBody>
      </p:sp>
    </p:spTree>
    <p:extLst>
      <p:ext uri="{BB962C8B-B14F-4D97-AF65-F5344CB8AC3E}">
        <p14:creationId xmlns:p14="http://schemas.microsoft.com/office/powerpoint/2010/main" val="314352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771800" y="348932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395537" y="1124744"/>
            <a:ext cx="8208912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de ayuda 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467545" y="1913729"/>
            <a:ext cx="8136904" cy="4392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</a:t>
            </a:r>
            <a:r>
              <a:rPr lang="es-E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(propuesta técnica, presupuesto, uso de recibos, personal 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expatriado, convenio consorcios, </a:t>
            </a:r>
            <a:r>
              <a:rPr lang="es-ES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representación legal)</a:t>
            </a:r>
            <a:endParaRPr lang="es-E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Resumen documentación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Orientaciones presupuestarias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tramitación electrónica + videos demostrativos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Manual “Mis gestiones”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códigos entidades locales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Presentación </a:t>
            </a:r>
            <a:r>
              <a:rPr lang="es-ES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ppt</a:t>
            </a: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www.elankidetza.euskadi.eus</a:t>
            </a:r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14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3"/>
            <a:ext cx="8424936" cy="4392488"/>
          </a:xfrm>
        </p:spPr>
        <p:txBody>
          <a:bodyPr>
            <a:normAutofit/>
          </a:bodyPr>
          <a:lstStyle/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URGENCIAS INFORMÁTICAS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012</a:t>
            </a:r>
          </a:p>
          <a:p>
            <a:endParaRPr lang="es-E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DUDAS CONVOCATORIA </a:t>
            </a:r>
          </a:p>
          <a:p>
            <a:r>
              <a:rPr lang="es-E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945 01 80 87 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5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06835" y="1052735"/>
            <a:ext cx="6921549" cy="792089"/>
          </a:xfrm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424936" cy="3744416"/>
          </a:xfrm>
        </p:spPr>
        <p:txBody>
          <a:bodyPr>
            <a:noAutofit/>
          </a:bodyPr>
          <a:lstStyle/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Publicación BOPV: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de abril de 2018</a:t>
            </a: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Plazo de presentación solicitudes: </a:t>
            </a:r>
          </a:p>
          <a:p>
            <a:pPr algn="l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PRE-Línea permanente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de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abril hasta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agotamiento fondos</a:t>
            </a:r>
          </a:p>
          <a:p>
            <a:pPr algn="l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EHE-Estrategias-marco: 12 de abril-11 de mayo (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incluidos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Modo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tramitación solicitudes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electrónicamente</a:t>
            </a:r>
            <a:endParaRPr lang="es-E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Normativa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aplicable: </a:t>
            </a:r>
          </a:p>
          <a:p>
            <a:pPr algn="l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Resolución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convocatoria (BOPV nº 69 del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de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abril)</a:t>
            </a:r>
          </a:p>
          <a:p>
            <a:pPr algn="l"/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Decreto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31/2008, de 19 de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febrero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2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198358" y="28529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106835" y="1052735"/>
            <a:ext cx="6921549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Elementos principales  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Subtítulo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712968" cy="4248472"/>
          </a:xfrm>
        </p:spPr>
        <p:txBody>
          <a:bodyPr>
            <a:noAutofit/>
          </a:bodyPr>
          <a:lstStyle/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Presupuesto: </a:t>
            </a:r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5,3 </a:t>
            </a:r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€</a:t>
            </a:r>
          </a:p>
          <a:p>
            <a:pPr algn="l"/>
            <a:r>
              <a:rPr lang="es-E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PRE: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,4 M €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EHE: 2,9 M €</a:t>
            </a:r>
            <a:endParaRPr lang="es-ES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Subvención máxima por proyecto: 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PRE: 200.000 €</a:t>
            </a:r>
          </a:p>
          <a:p>
            <a:pPr algn="l"/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EHE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500.000 y 800.000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Cofinanciación: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 para PRE-EH y EHE</a:t>
            </a:r>
            <a:endParaRPr lang="es-ES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máximo de proyectos: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hay límite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Máximo € concedido por organización en 2018: </a:t>
            </a:r>
            <a:r>
              <a:rPr lang="es-E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3.227.616,60 </a:t>
            </a:r>
            <a:r>
              <a:rPr lang="es-E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  <a:r>
              <a:rPr lang="es-ES" sz="2200" dirty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es-E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84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7504" y="1124636"/>
            <a:ext cx="892899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</a:t>
            </a:r>
            <a:endParaRPr lang="es-ES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060849"/>
            <a:ext cx="8640960" cy="446449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Instancia normalizada: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formulario de solicitud que recoge los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principales de la entidad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solicitante y local,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declaraciones responsables y compromisos.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rellena a través de la web. </a:t>
            </a:r>
            <a:r>
              <a:rPr lang="es-ES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 manual, videos y listado de códigos entidades locales en web.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Propuesta técnica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 </a:t>
            </a:r>
            <a:r>
              <a:rPr lang="es-E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información sobre la iniciativa. Son distintos para PRE-LL, PRE-EH y EHE. Tienen una extensión máxima (</a:t>
            </a:r>
            <a:r>
              <a:rPr lang="es-ES_tradnl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PRE: 27.500 palabras; EHE: 45.000 palabras.)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 adjunta en la carpeta “Propuesta técnica”. </a:t>
            </a:r>
            <a:r>
              <a:rPr lang="es-ES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modelo 2018 de la web.</a:t>
            </a:r>
          </a:p>
          <a:p>
            <a:pPr algn="l"/>
            <a:endParaRPr lang="es-E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Presupuesto</a:t>
            </a:r>
            <a:r>
              <a:rPr lang="es-E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formulario </a:t>
            </a:r>
            <a:r>
              <a:rPr lang="es-ES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el presupuesto general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por rubros y por actividades.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PRE-EH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EHE exige cofinanciación. Se </a:t>
            </a:r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adjunta en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carpeta “Presupuesto”. </a:t>
            </a:r>
            <a:r>
              <a:rPr lang="es-ES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modelo 2018 de la web.</a:t>
            </a:r>
          </a:p>
          <a:p>
            <a:pPr algn="l"/>
            <a:endParaRPr lang="es-E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Sólo EHE</a:t>
            </a: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Plan Estratégico de Acción Humanitaria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compromiso de elaboración. Se adjunta en la carpeta Anexos “Entidad solicitante”.</a:t>
            </a: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7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1124636"/>
            <a:ext cx="8784976" cy="792089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</a:t>
            </a:r>
            <a:endParaRPr lang="es-ES" sz="28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928992" cy="4680520"/>
          </a:xfrm>
        </p:spPr>
        <p:txBody>
          <a:bodyPr>
            <a:normAutofit fontScale="25000" lnSpcReduction="20000"/>
          </a:bodyPr>
          <a:lstStyle/>
          <a:p>
            <a:pPr algn="l"/>
            <a:endParaRPr lang="es-ES" sz="72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SOLICITANTE</a:t>
            </a:r>
          </a:p>
          <a:p>
            <a:pPr algn="l"/>
            <a:endParaRPr lang="es-ES" sz="6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Acreditación de la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representación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legal, </a:t>
            </a:r>
            <a:r>
              <a:rPr lang="es-E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La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firma electrónicamente con la tarjeta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entidad solicitante</a:t>
            </a:r>
          </a:p>
          <a:p>
            <a:pPr algn="l"/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solicitud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firma electrónicamente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tarjeta personal de un representante inscrito 	en el Registro de representantes del GV o de la AVCD</a:t>
            </a:r>
          </a:p>
          <a:p>
            <a:pPr marL="0" lvl="1"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</a:t>
            </a:r>
            <a:r>
              <a:rPr lang="es-E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ha entregado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previamente 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AVCD</a:t>
            </a:r>
          </a:p>
          <a:p>
            <a:pPr marL="0" lvl="1" algn="l"/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autoriza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AVCD la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verificación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Cumplimiento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obligaciones tributarias y SS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autoriza a la AVCD la verificación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hallarse bajo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sanción penal o administrativa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</a:p>
          <a:p>
            <a:pPr marL="0" lvl="1" algn="l"/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Muestra su compromiso de forma automática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lvl="1"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NIF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</a:t>
            </a:r>
            <a:r>
              <a:rPr lang="es-ES" sz="6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autoriza a la AVCD la verificación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57250" lvl="1" indent="-857250" algn="l">
              <a:buFontTx/>
              <a:buChar char="-"/>
            </a:pPr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6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33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1124636"/>
            <a:ext cx="8784976" cy="792089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</a:t>
            </a:r>
            <a:endParaRPr lang="es-ES" sz="28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916832"/>
            <a:ext cx="8928992" cy="46805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 LOCAL</a:t>
            </a:r>
          </a:p>
          <a:p>
            <a:pPr algn="l"/>
            <a:endParaRPr lang="es-ES" sz="6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registro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corresponda como entidades nacionales,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Se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entregado previamente a la AVCD</a:t>
            </a:r>
          </a:p>
          <a:p>
            <a:pPr marL="0" lvl="1" algn="l"/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Se autoriza a la AVCD la verificación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Cumplimiento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es-E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obligaciones tributarias y 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La entidad solicitante muestra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 compromiso de forma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57250" indent="-857250" algn="l">
              <a:buFontTx/>
              <a:buChar char="-"/>
            </a:pPr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No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hallarse bajo </a:t>
            </a:r>
            <a:r>
              <a:rPr lang="es-E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sanción penal o </a:t>
            </a:r>
            <a:r>
              <a:rPr lang="es-ES" sz="6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administrativa</a:t>
            </a:r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6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SALVO QUE: </a:t>
            </a:r>
            <a:endParaRPr lang="es-ES" sz="6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l"/>
            <a:r>
              <a:rPr lang="es-ES" sz="6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entidad solicitante muestra su compromiso de forma automática (</a:t>
            </a:r>
            <a:r>
              <a:rPr lang="es-ES" sz="6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</a:t>
            </a:r>
            <a:r>
              <a:rPr lang="es-E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s-ES" sz="6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4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 </a:t>
            </a:r>
          </a:p>
          <a:p>
            <a:pPr algn="l"/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entidad 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solicitante debe tener </a:t>
            </a:r>
            <a:r>
              <a:rPr lang="es-ES" sz="6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copias </a:t>
            </a:r>
            <a:r>
              <a:rPr lang="es-ES" sz="6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sus estatutos e inscripciones (en la CAE y locales) 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la AVCD las requiere en cualquier momento del procedimiento. </a:t>
            </a:r>
            <a:endParaRPr lang="es-ES" sz="6400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sz="6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caso de </a:t>
            </a:r>
            <a:r>
              <a:rPr lang="es-ES" sz="6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</a:t>
            </a:r>
            <a:r>
              <a:rPr lang="es-ES" sz="6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locales 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presentan por primera vez a las convocatorias de la AVCD y cuya </a:t>
            </a:r>
            <a:r>
              <a:rPr lang="es-ES" sz="6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inscripción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esté en un idioma distinto al castellano/euskera, se deberá remitir </a:t>
            </a:r>
            <a:r>
              <a:rPr lang="es-ES" sz="64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traducción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literal 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</a:t>
            </a:r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 </a:t>
            </a:r>
            <a:r>
              <a:rPr lang="es-ES" sz="6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oficial. </a:t>
            </a:r>
            <a:endParaRPr lang="es-ES" sz="6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6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86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04864"/>
            <a:ext cx="8712968" cy="460851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Facturas 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proforma y </a:t>
            </a: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valorizaciones. </a:t>
            </a:r>
            <a:r>
              <a:rPr lang="es-E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 orientaciones presupuestarias en web.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personal expatriado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modelo 2018 de la web</a:t>
            </a:r>
            <a:r>
              <a:rPr lang="es-E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Memoria uso de recibos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modelo 2018 de la web.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768"/>
              </a:spcBef>
            </a:pPr>
            <a:r>
              <a:rPr lang="es-ES" sz="2800" b="1" dirty="0" smtClean="0">
                <a:solidFill>
                  <a:srgbClr val="000000"/>
                </a:solidFill>
                <a:latin typeface="Arial"/>
                <a:cs typeface="Arial"/>
              </a:rPr>
              <a:t>Convenio </a:t>
            </a:r>
            <a:r>
              <a:rPr lang="es-ES" sz="2800" b="1" dirty="0">
                <a:solidFill>
                  <a:srgbClr val="000000"/>
                </a:solidFill>
                <a:latin typeface="Arial"/>
                <a:cs typeface="Arial"/>
              </a:rPr>
              <a:t>entidades </a:t>
            </a:r>
            <a:r>
              <a:rPr lang="es-ES" sz="2800" b="1" dirty="0" smtClean="0">
                <a:solidFill>
                  <a:srgbClr val="000000"/>
                </a:solidFill>
                <a:latin typeface="Arial"/>
                <a:cs typeface="Arial"/>
              </a:rPr>
              <a:t>solicitantes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s-ES" sz="2800" b="1" dirty="0" smtClean="0">
                <a:solidFill>
                  <a:srgbClr val="000000"/>
                </a:solidFill>
                <a:latin typeface="Arial"/>
                <a:cs typeface="Arial"/>
              </a:rPr>
              <a:t> y/o locales</a:t>
            </a:r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*. </a:t>
            </a:r>
            <a:r>
              <a:rPr lang="es-E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Utilizar modelo 2018 de la web.</a:t>
            </a:r>
          </a:p>
          <a:p>
            <a:pPr marL="457200" indent="-457200" algn="l">
              <a:spcBef>
                <a:spcPts val="768"/>
              </a:spcBef>
              <a:buFont typeface="Arial" panose="020B0604020202020204" pitchFamily="34" charset="0"/>
              <a:buChar char="•"/>
            </a:pPr>
            <a:endParaRPr lang="es-ES" sz="28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768"/>
              </a:spcBef>
            </a:pPr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Anexos: </a:t>
            </a:r>
            <a:r>
              <a:rPr lang="es-ES" sz="28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</a:t>
            </a:r>
            <a:r>
              <a:rPr lang="es-ES" sz="34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máximo!</a:t>
            </a:r>
            <a:r>
              <a:rPr lang="es-ES" sz="3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8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 diapositivas 8-15</a:t>
            </a:r>
            <a:r>
              <a:rPr lang="es-E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800" dirty="0">
              <a:solidFill>
                <a:schemeClr val="tx1"/>
              </a:solidFill>
            </a:endParaRPr>
          </a:p>
          <a:p>
            <a:pPr algn="l">
              <a:spcBef>
                <a:spcPts val="768"/>
              </a:spcBef>
            </a:pPr>
            <a:endParaRPr lang="es-E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algn="l"/>
            <a:endParaRPr lang="es-E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07504" y="1124636"/>
            <a:ext cx="8928992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obligatorios (en su caso)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6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60923"/>
            <a:ext cx="8352928" cy="4120405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Tx/>
              <a:buChar char="-"/>
            </a:pP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</a:t>
            </a:r>
            <a:r>
              <a:rPr lang="es-ES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estratégico (</a:t>
            </a: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vigente)</a:t>
            </a:r>
            <a:endParaRPr lang="es-ES" sz="3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estratégico pro-equidad (vigente)</a:t>
            </a:r>
          </a:p>
          <a:p>
            <a:pPr marL="457200" indent="-457200" algn="l">
              <a:buFontTx/>
              <a:buChar char="-"/>
            </a:pP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Política de género (vigente)</a:t>
            </a:r>
          </a:p>
          <a:p>
            <a:pPr marL="457200" indent="-457200" algn="l">
              <a:buFontTx/>
              <a:buChar char="-"/>
            </a:pP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Mapa</a:t>
            </a:r>
          </a:p>
          <a:p>
            <a:pPr marL="457200" indent="-457200" algn="l">
              <a:buFontTx/>
              <a:buChar char="-"/>
            </a:pPr>
            <a:r>
              <a:rPr lang="es-ES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MML</a:t>
            </a:r>
          </a:p>
          <a:p>
            <a:pPr algn="l"/>
            <a:endParaRPr lang="es-ES" sz="2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Importante: </a:t>
            </a:r>
            <a:r>
              <a:rPr lang="es-ES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documentos deben entregarse junto con la instancia normalizada</a:t>
            </a:r>
            <a:r>
              <a:rPr lang="es-E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 que la AVCD no los solicita en el periodo de subsanación.</a:t>
            </a:r>
            <a:endParaRPr lang="es-ES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>
          <a:xfrm>
            <a:off x="107504" y="1124636"/>
            <a:ext cx="8928992" cy="7920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Documentos opcionales (méritos)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90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7" y="1196752"/>
            <a:ext cx="8208912" cy="79208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rgbClr val="0099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Listado de anexos</a:t>
            </a:r>
            <a:endParaRPr lang="es-ES" sz="3200" b="1" dirty="0">
              <a:solidFill>
                <a:srgbClr val="0099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2276872"/>
            <a:ext cx="8640960" cy="4408437"/>
          </a:xfrm>
        </p:spPr>
        <p:txBody>
          <a:bodyPr>
            <a:normAutofit/>
          </a:bodyPr>
          <a:lstStyle/>
          <a:p>
            <a:pPr algn="l"/>
            <a:r>
              <a:rPr lang="es-ES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Anexos Entidad solicitante </a:t>
            </a:r>
          </a:p>
          <a:p>
            <a:pPr algn="l"/>
            <a:r>
              <a:rPr lang="es-E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(máx. 5 documentos por entidad)</a:t>
            </a:r>
          </a:p>
          <a:p>
            <a:pPr algn="l"/>
            <a:endParaRPr lang="es-E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Plan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Estratégico (vigente)</a:t>
            </a: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Plan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pro-equidad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vigente)</a:t>
            </a:r>
          </a:p>
          <a:p>
            <a:pPr algn="l"/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Experiencia en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 últimos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 años (en caso de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la AH no se mencione </a:t>
            </a:r>
            <a:r>
              <a:rPr lang="es-ES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es-ES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estatutos)</a:t>
            </a:r>
          </a:p>
          <a:p>
            <a:pPr algn="l"/>
            <a:endParaRPr lang="es-ES" sz="24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sz="24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Importante</a:t>
            </a:r>
            <a:r>
              <a:rPr lang="es-ES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s-ES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adjuntar </a:t>
            </a:r>
            <a:r>
              <a:rPr lang="es-ES" sz="24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excel</a:t>
            </a:r>
            <a:r>
              <a:rPr lang="es-ES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experiencia (en formulario)</a:t>
            </a:r>
            <a:endParaRPr lang="es-ES" sz="24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ES" b="1" dirty="0" smtClean="0">
              <a:solidFill>
                <a:srgbClr val="FF0000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b="1" dirty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  <a:p>
            <a:pPr algn="l"/>
            <a:endParaRPr lang="es-E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 descr="Logo AGENCIA Colo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72161"/>
            <a:ext cx="12858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 descr="Logo Gobierno Col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9324"/>
            <a:ext cx="1304925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3497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060700" algn="ctr"/>
                <a:tab pos="5759450" algn="r"/>
                <a:tab pos="630078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060700" algn="ctr"/>
                <a:tab pos="5759450" algn="r"/>
                <a:tab pos="6300788" algn="r"/>
              </a:tabLst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50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</TotalTime>
  <Words>588</Words>
  <Application>Microsoft Office PowerPoint</Application>
  <PresentationFormat>Presentación en pantalla (4:3)</PresentationFormat>
  <Paragraphs>242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CONVOCATORIA AH 2018 2018ko EH DEIALDIA</vt:lpstr>
      <vt:lpstr>Elementos principales </vt:lpstr>
      <vt:lpstr>Presentación de PowerPoint</vt:lpstr>
      <vt:lpstr>Documentos obligatorios</vt:lpstr>
      <vt:lpstr>Documentos obligatorios</vt:lpstr>
      <vt:lpstr>Documentos obligatorios</vt:lpstr>
      <vt:lpstr>Presentación de PowerPoint</vt:lpstr>
      <vt:lpstr>Presentación de PowerPoint</vt:lpstr>
      <vt:lpstr>Listado de anexos</vt:lpstr>
      <vt:lpstr>Listado de anexos</vt:lpstr>
      <vt:lpstr>Listado de anexos</vt:lpstr>
      <vt:lpstr>Listado de anexos</vt:lpstr>
      <vt:lpstr>Listado de anexos</vt:lpstr>
      <vt:lpstr>Listado de anexos</vt:lpstr>
      <vt:lpstr>Listado de anexos. Propuesta de orden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EJIE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CONVOCATORIA PRO 2016 2016ko PRO DEIALDIA</dc:title>
  <dc:creator>Díez Arregui, María Pilar</dc:creator>
  <cp:lastModifiedBy>Díez Arregui, María Pilar</cp:lastModifiedBy>
  <cp:revision>91</cp:revision>
  <cp:lastPrinted>2017-04-19T11:39:44Z</cp:lastPrinted>
  <dcterms:created xsi:type="dcterms:W3CDTF">2016-05-29T18:01:15Z</dcterms:created>
  <dcterms:modified xsi:type="dcterms:W3CDTF">2018-04-10T14:16:03Z</dcterms:modified>
</cp:coreProperties>
</file>